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8"/>
  </p:notesMasterIdLst>
  <p:sldIdLst>
    <p:sldId id="272" r:id="rId2"/>
    <p:sldId id="260" r:id="rId3"/>
    <p:sldId id="274" r:id="rId4"/>
    <p:sldId id="271" r:id="rId5"/>
    <p:sldId id="262" r:id="rId6"/>
    <p:sldId id="263" r:id="rId7"/>
    <p:sldId id="278" r:id="rId8"/>
    <p:sldId id="279" r:id="rId9"/>
    <p:sldId id="264" r:id="rId10"/>
    <p:sldId id="265" r:id="rId11"/>
    <p:sldId id="283" r:id="rId12"/>
    <p:sldId id="267" r:id="rId13"/>
    <p:sldId id="276" r:id="rId14"/>
    <p:sldId id="269" r:id="rId15"/>
    <p:sldId id="280"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839" autoAdjust="0"/>
  </p:normalViewPr>
  <p:slideViewPr>
    <p:cSldViewPr snapToGrid="0" snapToObjects="1">
      <p:cViewPr varScale="1">
        <p:scale>
          <a:sx n="75" d="100"/>
          <a:sy n="75" d="100"/>
        </p:scale>
        <p:origin x="-100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404204-1A9B-B241-8C73-FB65F0A0A644}" type="datetimeFigureOut">
              <a:rPr lang="en-US" smtClean="0"/>
              <a:t>2/29/2016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991FEC-5023-254D-ABCF-A3ED470BDE91}" type="slidenum">
              <a:rPr lang="en-US" smtClean="0"/>
              <a:t>‹#›</a:t>
            </a:fld>
            <a:endParaRPr lang="en-US"/>
          </a:p>
        </p:txBody>
      </p:sp>
    </p:spTree>
    <p:extLst>
      <p:ext uri="{BB962C8B-B14F-4D97-AF65-F5344CB8AC3E}">
        <p14:creationId xmlns:p14="http://schemas.microsoft.com/office/powerpoint/2010/main" val="31701846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ted.com/talks/lee_mokobe_a_powerful_poem_about_what_it_feels_like_to_be_transgender#t-23777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a:t>
            </a:fld>
            <a:endParaRPr lang="en-US"/>
          </a:p>
        </p:txBody>
      </p:sp>
    </p:spTree>
    <p:extLst>
      <p:ext uri="{BB962C8B-B14F-4D97-AF65-F5344CB8AC3E}">
        <p14:creationId xmlns:p14="http://schemas.microsoft.com/office/powerpoint/2010/main" val="3567318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12</a:t>
            </a:fld>
            <a:endParaRPr lang="en-US"/>
          </a:p>
        </p:txBody>
      </p:sp>
    </p:spTree>
    <p:extLst>
      <p:ext uri="{BB962C8B-B14F-4D97-AF65-F5344CB8AC3E}">
        <p14:creationId xmlns:p14="http://schemas.microsoft.com/office/powerpoint/2010/main" val="4030826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Trained counselors available, require all campus healthcare staff on transgender health, enable patients to identify their preferred name and identity on intake forms, make gynecological exams available outside of women’s health services, hire therapist who is trained gender specialist, have campus-affiliated pharmacies stock hormones and intramuscular syringes </a:t>
            </a:r>
          </a:p>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13</a:t>
            </a:fld>
            <a:endParaRPr lang="en-US"/>
          </a:p>
        </p:txBody>
      </p:sp>
    </p:spTree>
    <p:extLst>
      <p:ext uri="{BB962C8B-B14F-4D97-AF65-F5344CB8AC3E}">
        <p14:creationId xmlns:p14="http://schemas.microsoft.com/office/powerpoint/2010/main" val="1485139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14</a:t>
            </a:fld>
            <a:endParaRPr lang="en-US"/>
          </a:p>
        </p:txBody>
      </p:sp>
    </p:spTree>
    <p:extLst>
      <p:ext uri="{BB962C8B-B14F-4D97-AF65-F5344CB8AC3E}">
        <p14:creationId xmlns:p14="http://schemas.microsoft.com/office/powerpoint/2010/main" val="4003781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15</a:t>
            </a:fld>
            <a:endParaRPr lang="en-US"/>
          </a:p>
        </p:txBody>
      </p:sp>
    </p:spTree>
    <p:extLst>
      <p:ext uri="{BB962C8B-B14F-4D97-AF65-F5344CB8AC3E}">
        <p14:creationId xmlns:p14="http://schemas.microsoft.com/office/powerpoint/2010/main" val="2760927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2</a:t>
            </a:fld>
            <a:endParaRPr lang="en-US"/>
          </a:p>
        </p:txBody>
      </p:sp>
    </p:spTree>
    <p:extLst>
      <p:ext uri="{BB962C8B-B14F-4D97-AF65-F5344CB8AC3E}">
        <p14:creationId xmlns:p14="http://schemas.microsoft.com/office/powerpoint/2010/main" val="1700913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term transgender encompasses a wide range of identities, appearances, and behaviors that blur or cross gender lines. Within this transgender umbrella are transsexuals, who live some or all of the time in a sex different from their biological sex; cross-dressers (formerly called transvestites), who wear clothes typically associated with the “opposite” gender; drag kings and drag queens, who cross-dress within a performance context; and genderqueers, who identify outside of binary gender or sex systems” (</a:t>
            </a:r>
            <a:r>
              <a:rPr lang="en-US" sz="1200" dirty="0" err="1" smtClean="0"/>
              <a:t>Beemyn</a:t>
            </a:r>
            <a:r>
              <a:rPr lang="en-US" sz="1200" dirty="0" smtClean="0"/>
              <a:t>, 2005).  </a:t>
            </a:r>
          </a:p>
          <a:p>
            <a:endParaRPr lang="en-US" baseline="0" dirty="0" smtClean="0"/>
          </a:p>
        </p:txBody>
      </p:sp>
      <p:sp>
        <p:nvSpPr>
          <p:cNvPr id="4" name="Slide Number Placeholder 3"/>
          <p:cNvSpPr>
            <a:spLocks noGrp="1"/>
          </p:cNvSpPr>
          <p:nvPr>
            <p:ph type="sldNum" sz="quarter" idx="10"/>
          </p:nvPr>
        </p:nvSpPr>
        <p:spPr/>
        <p:txBody>
          <a:bodyPr/>
          <a:lstStyle/>
          <a:p>
            <a:fld id="{EE991FEC-5023-254D-ABCF-A3ED470BDE91}" type="slidenum">
              <a:rPr lang="en-US" smtClean="0"/>
              <a:t>3</a:t>
            </a:fld>
            <a:endParaRPr lang="en-US"/>
          </a:p>
        </p:txBody>
      </p:sp>
    </p:spTree>
    <p:extLst>
      <p:ext uri="{BB962C8B-B14F-4D97-AF65-F5344CB8AC3E}">
        <p14:creationId xmlns:p14="http://schemas.microsoft.com/office/powerpoint/2010/main" val="757379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“90% of transgender people report experiencing harassment, mistreatment or discrimination…”</a:t>
            </a:r>
          </a:p>
          <a:p>
            <a:r>
              <a:rPr lang="en-US" sz="1200" dirty="0" smtClean="0"/>
              <a:t>“41% of respondents reported attempting suicide, compared to 1.6% of the general population”</a:t>
            </a:r>
          </a:p>
          <a:p>
            <a:r>
              <a:rPr lang="en-US" sz="1200" dirty="0" smtClean="0"/>
              <a:t>“Transgender people are four times more likely to live in poverty”</a:t>
            </a:r>
          </a:p>
          <a:p>
            <a:r>
              <a:rPr lang="en-US" sz="1200" dirty="0" smtClean="0"/>
              <a:t>“72% of anti-LGBT homicide victims were transgender women”</a:t>
            </a:r>
          </a:p>
          <a:p>
            <a:r>
              <a:rPr lang="en-US" sz="1200" dirty="0" smtClean="0"/>
              <a:t>“90% of Americans say they personally know someone who is lesbian, gay, or bisexual” </a:t>
            </a:r>
          </a:p>
          <a:p>
            <a:r>
              <a:rPr lang="en-US" sz="1200" dirty="0" smtClean="0"/>
              <a:t>“Only 16% of Americans say they personally know someone who is transgender, which has doubled from the 8% who said so in 2008. 27% of millenials, 9% over 45 years”</a:t>
            </a:r>
          </a:p>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4</a:t>
            </a:fld>
            <a:endParaRPr lang="en-US"/>
          </a:p>
        </p:txBody>
      </p:sp>
    </p:spTree>
    <p:extLst>
      <p:ext uri="{BB962C8B-B14F-4D97-AF65-F5344CB8AC3E}">
        <p14:creationId xmlns:p14="http://schemas.microsoft.com/office/powerpoint/2010/main" val="1678575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u="sng" dirty="0" smtClean="0">
                <a:hlinkClick r:id="rId3" tooltip="https://www.ted.com/talks/lee_mokobe_a_powerful_poem_about_what_it_feels_like_to_be_transgender#t-237771&#10;Ctrl+Click or tap to follow the link"/>
              </a:rPr>
              <a:t>https://www.ted.com/talks/lee_mokobe_a_powerful_poem_about_what_it_feels_like_to_be_transgender#t-237771</a:t>
            </a:r>
            <a:endParaRPr lang="en-US" dirty="0" smtClean="0"/>
          </a:p>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5</a:t>
            </a:fld>
            <a:endParaRPr lang="en-US"/>
          </a:p>
        </p:txBody>
      </p:sp>
    </p:spTree>
    <p:extLst>
      <p:ext uri="{BB962C8B-B14F-4D97-AF65-F5344CB8AC3E}">
        <p14:creationId xmlns:p14="http://schemas.microsoft.com/office/powerpoint/2010/main" val="974688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6</a:t>
            </a:fld>
            <a:endParaRPr lang="en-US"/>
          </a:p>
        </p:txBody>
      </p:sp>
    </p:spTree>
    <p:extLst>
      <p:ext uri="{BB962C8B-B14F-4D97-AF65-F5344CB8AC3E}">
        <p14:creationId xmlns:p14="http://schemas.microsoft.com/office/powerpoint/2010/main" val="3307174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9</a:t>
            </a:fld>
            <a:endParaRPr lang="en-US"/>
          </a:p>
        </p:txBody>
      </p:sp>
    </p:spTree>
    <p:extLst>
      <p:ext uri="{BB962C8B-B14F-4D97-AF65-F5344CB8AC3E}">
        <p14:creationId xmlns:p14="http://schemas.microsoft.com/office/powerpoint/2010/main" val="2216496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10</a:t>
            </a:fld>
            <a:endParaRPr lang="en-US"/>
          </a:p>
        </p:txBody>
      </p:sp>
    </p:spTree>
    <p:extLst>
      <p:ext uri="{BB962C8B-B14F-4D97-AF65-F5344CB8AC3E}">
        <p14:creationId xmlns:p14="http://schemas.microsoft.com/office/powerpoint/2010/main" val="3582483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91FEC-5023-254D-ABCF-A3ED470BDE91}" type="slidenum">
              <a:rPr lang="en-US" smtClean="0"/>
              <a:t>11</a:t>
            </a:fld>
            <a:endParaRPr lang="en-US"/>
          </a:p>
        </p:txBody>
      </p:sp>
    </p:spTree>
    <p:extLst>
      <p:ext uri="{BB962C8B-B14F-4D97-AF65-F5344CB8AC3E}">
        <p14:creationId xmlns:p14="http://schemas.microsoft.com/office/powerpoint/2010/main" val="4030826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8" descr="rainbowdirt"/>
          <p:cNvPicPr>
            <a:picLocks noChangeAspect="1" noChangeArrowheads="1"/>
          </p:cNvPicPr>
          <p:nvPr/>
        </p:nvPicPr>
        <p:blipFill>
          <a:blip r:embed="rId2" cstate="email">
            <a:extLst>
              <a:ext uri="{28A0092B-C50C-407E-A947-70E740481C1C}">
                <a14:useLocalDpi xmlns:a14="http://schemas.microsoft.com/office/drawing/2010/main" val="0"/>
              </a:ext>
            </a:extLst>
          </a:blip>
          <a:srcRect b="-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fld id="{D728701E-CAF4-4159-9B3E-41C86DFFA30D}" type="datetimeFigureOut">
              <a:rPr lang="en-US" smtClean="0"/>
              <a:t>2/29/2016</a:t>
            </a:fld>
            <a:endParaRPr lang="en-US"/>
          </a:p>
        </p:txBody>
      </p:sp>
      <p:sp>
        <p:nvSpPr>
          <p:cNvPr id="7" name="Rectangle 5"/>
          <p:cNvSpPr>
            <a:spLocks noGrp="1" noChangeArrowheads="1"/>
          </p:cNvSpPr>
          <p:nvPr>
            <p:ph type="ftr" sz="quarter" idx="11"/>
          </p:nvPr>
        </p:nvSpPr>
        <p:spPr/>
        <p:txBody>
          <a:bodyPr/>
          <a:lstStyle>
            <a:lvl1pPr>
              <a:defRPr smtClean="0"/>
            </a:lvl1pPr>
          </a:lstStyle>
          <a:p>
            <a:endParaRPr lang="en-US"/>
          </a:p>
        </p:txBody>
      </p:sp>
      <p:sp>
        <p:nvSpPr>
          <p:cNvPr id="8" name="Rectangle 6"/>
          <p:cNvSpPr>
            <a:spLocks noGrp="1" noChangeArrowheads="1"/>
          </p:cNvSpPr>
          <p:nvPr>
            <p:ph type="sldNum" sz="quarter" idx="12"/>
          </p:nvPr>
        </p:nvSpPr>
        <p:spPr/>
        <p:txBody>
          <a:bodyPr/>
          <a:lstStyle>
            <a:lvl1pPr>
              <a:defRPr smtClean="0"/>
            </a:lvl1p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355428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388220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1222944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r>
              <a:rPr lang="en-US" noProof="0" smtClean="0"/>
              <a:t>Click icon to add chart</a:t>
            </a:r>
            <a:endParaRPr lang="en-GB" noProof="0" smtClean="0"/>
          </a:p>
        </p:txBody>
      </p:sp>
      <p:sp>
        <p:nvSpPr>
          <p:cNvPr id="4"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1712703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1887057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5600"/>
              <a:t>Title Text</a:t>
            </a:r>
          </a:p>
        </p:txBody>
      </p:sp>
      <p:sp>
        <p:nvSpPr>
          <p:cNvPr id="19" name="Shape 19"/>
          <p:cNvSpPr>
            <a:spLocks noGrp="1"/>
          </p:cNvSpPr>
          <p:nvPr>
            <p:ph type="body" idx="1"/>
          </p:nvPr>
        </p:nvSpPr>
        <p:spPr>
          <a:prstGeom prst="rect">
            <a:avLst/>
          </a:prstGeom>
        </p:spPr>
        <p:txBody>
          <a:bodyPr/>
          <a:lstStyle/>
          <a:p>
            <a:pPr lvl="0">
              <a:defRPr sz="1800"/>
            </a:pPr>
            <a:r>
              <a:rPr sz="2500"/>
              <a:t>Body Level One</a:t>
            </a:r>
          </a:p>
          <a:p>
            <a:pPr lvl="1">
              <a:defRPr sz="1800"/>
            </a:pPr>
            <a:r>
              <a:rPr sz="2500"/>
              <a:t>Body Level Two</a:t>
            </a:r>
          </a:p>
          <a:p>
            <a:pPr lvl="2">
              <a:defRPr sz="1800"/>
            </a:pPr>
            <a:r>
              <a:rPr sz="2500"/>
              <a:t>Body Level Three</a:t>
            </a:r>
          </a:p>
          <a:p>
            <a:pPr lvl="3">
              <a:defRPr sz="1800"/>
            </a:pPr>
            <a:r>
              <a:rPr sz="2500"/>
              <a:t>Body Level Four</a:t>
            </a:r>
          </a:p>
          <a:p>
            <a:pPr lvl="4">
              <a:defRPr sz="1800"/>
            </a:pPr>
            <a:r>
              <a:rPr sz="2500"/>
              <a:t>Body Level Five</a:t>
            </a:r>
          </a:p>
        </p:txBody>
      </p:sp>
    </p:spTree>
    <p:extLst>
      <p:ext uri="{BB962C8B-B14F-4D97-AF65-F5344CB8AC3E}">
        <p14:creationId xmlns:p14="http://schemas.microsoft.com/office/powerpoint/2010/main" val="349879202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223720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44722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89181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308170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44517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226868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648F39E-9C37-485F-AC97-16BB4BDF9F49}" type="slidenum">
              <a:rPr kumimoji="0" lang="en-US" smtClean="0"/>
              <a:t>‹#›</a:t>
            </a:fld>
            <a:endParaRPr kumimoji="0" lang="en-US"/>
          </a:p>
        </p:txBody>
      </p:sp>
    </p:spTree>
    <p:extLst>
      <p:ext uri="{BB962C8B-B14F-4D97-AF65-F5344CB8AC3E}">
        <p14:creationId xmlns:p14="http://schemas.microsoft.com/office/powerpoint/2010/main" val="121703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728701E-CAF4-4159-9B3E-41C86DFFA30D}" type="datetimeFigureOut">
              <a:rPr lang="en-US" smtClean="0"/>
              <a:t>2/29/2016</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62F1D00-BD13-4404-86B0-79703945A0A7}" type="slidenum">
              <a:rPr lang="en-US" smtClean="0"/>
              <a:t>‹#›</a:t>
            </a:fld>
            <a:endParaRPr lang="en-US"/>
          </a:p>
        </p:txBody>
      </p:sp>
    </p:spTree>
    <p:extLst>
      <p:ext uri="{BB962C8B-B14F-4D97-AF65-F5344CB8AC3E}">
        <p14:creationId xmlns:p14="http://schemas.microsoft.com/office/powerpoint/2010/main" val="136158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rainbowdirt"/>
          <p:cNvPicPr>
            <a:picLocks noChangeAspect="1" noChangeArrowheads="1"/>
          </p:cNvPicPr>
          <p:nvPr/>
        </p:nvPicPr>
        <p:blipFill>
          <a:blip r:embed="rId16" cstate="email">
            <a:extLst>
              <a:ext uri="{28A0092B-C50C-407E-A947-70E740481C1C}">
                <a14:useLocalDpi xmlns:a14="http://schemas.microsoft.com/office/drawing/2010/main" val="0"/>
              </a:ext>
            </a:extLst>
          </a:blip>
          <a:srcRect b="-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fld id="{D728701E-CAF4-4159-9B3E-41C86DFFA30D}" type="datetimeFigureOut">
              <a:rPr lang="en-US" smtClean="0"/>
              <a:t>2/29/2016</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endersanity.com/diagram.html" TargetMode="External"/><Relationship Id="rId2" Type="http://schemas.openxmlformats.org/officeDocument/2006/relationships/hyperlink" Target="https://msu.edu/renn/BilodeauRennNDSS.pdf" TargetMode="External"/><Relationship Id="rId1" Type="http://schemas.openxmlformats.org/officeDocument/2006/relationships/slideLayout" Target="../slideLayouts/slideLayout2.xml"/><Relationship Id="rId4" Type="http://schemas.openxmlformats.org/officeDocument/2006/relationships/hyperlink" Target="http://www.glaad.org/transgender/transfaq"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d.com/talks/lee_mokobe_a_powerful_poem_about_what_it_feels_like_to_be_transgender#t-23777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975"/>
            <a:ext cx="7772400" cy="1470025"/>
          </a:xfrm>
        </p:spPr>
        <p:txBody>
          <a:bodyPr/>
          <a:lstStyle/>
          <a:p>
            <a:pPr algn="l"/>
            <a:r>
              <a:rPr lang="en-US" sz="3600" b="1" dirty="0" smtClean="0"/>
              <a:t>Professional Development </a:t>
            </a:r>
            <a:r>
              <a:rPr lang="en-US" sz="3600" b="1" dirty="0" smtClean="0"/>
              <a:t>Series:</a:t>
            </a:r>
            <a:br>
              <a:rPr lang="en-US" sz="3600" b="1" dirty="0" smtClean="0"/>
            </a:br>
            <a:r>
              <a:rPr lang="en-US" sz="3600" b="1" dirty="0" smtClean="0"/>
              <a:t>Transgender Students</a:t>
            </a:r>
            <a:br>
              <a:rPr lang="en-US" sz="3600" b="1" dirty="0" smtClean="0"/>
            </a:br>
            <a:r>
              <a:rPr lang="en-US" sz="3600" b="1" dirty="0" smtClean="0"/>
              <a:t>&amp; </a:t>
            </a:r>
            <a:r>
              <a:rPr lang="en-US" sz="3600" b="1" dirty="0" smtClean="0"/>
              <a:t>Their Collegiate </a:t>
            </a:r>
            <a:r>
              <a:rPr lang="en-US" sz="3600" b="1" dirty="0" smtClean="0"/>
              <a:t>Experiences</a:t>
            </a:r>
            <a:endParaRPr lang="en-US" sz="3600" b="1" dirty="0"/>
          </a:p>
        </p:txBody>
      </p:sp>
      <p:sp>
        <p:nvSpPr>
          <p:cNvPr id="3" name="Subtitle 2"/>
          <p:cNvSpPr>
            <a:spLocks noGrp="1"/>
          </p:cNvSpPr>
          <p:nvPr>
            <p:ph type="subTitle" idx="1"/>
          </p:nvPr>
        </p:nvSpPr>
        <p:spPr>
          <a:xfrm>
            <a:off x="685800" y="2825750"/>
            <a:ext cx="7772400" cy="1752600"/>
          </a:xfrm>
        </p:spPr>
        <p:txBody>
          <a:bodyPr/>
          <a:lstStyle/>
          <a:p>
            <a:pPr algn="l"/>
            <a:r>
              <a:rPr lang="en-US" sz="2100" dirty="0" smtClean="0"/>
              <a:t>Jasmine </a:t>
            </a:r>
            <a:r>
              <a:rPr lang="en-US" sz="2100" dirty="0" err="1" smtClean="0"/>
              <a:t>Hattabaugh</a:t>
            </a:r>
            <a:r>
              <a:rPr lang="en-US" sz="2100" dirty="0" smtClean="0"/>
              <a:t>, </a:t>
            </a:r>
            <a:r>
              <a:rPr lang="en-US" sz="2100" dirty="0" err="1" smtClean="0"/>
              <a:t>Bekah</a:t>
            </a:r>
            <a:r>
              <a:rPr lang="en-US" sz="2100" dirty="0" smtClean="0"/>
              <a:t> Hickman, &amp; Brooke Boyd</a:t>
            </a:r>
          </a:p>
          <a:p>
            <a:pPr algn="l"/>
            <a:r>
              <a:rPr lang="en-US" sz="2100" dirty="0"/>
              <a:t>Arkansas Tech </a:t>
            </a:r>
            <a:r>
              <a:rPr lang="en-US" sz="2100" dirty="0" smtClean="0"/>
              <a:t>University</a:t>
            </a:r>
          </a:p>
          <a:p>
            <a:pPr algn="l"/>
            <a:r>
              <a:rPr lang="en-US" sz="2100" dirty="0" smtClean="0"/>
              <a:t>Spring 2016</a:t>
            </a:r>
            <a:endParaRPr lang="en-US" sz="2100" dirty="0"/>
          </a:p>
        </p:txBody>
      </p:sp>
    </p:spTree>
    <p:extLst>
      <p:ext uri="{BB962C8B-B14F-4D97-AF65-F5344CB8AC3E}">
        <p14:creationId xmlns:p14="http://schemas.microsoft.com/office/powerpoint/2010/main" val="2751622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500" b="1" dirty="0" smtClean="0"/>
              <a:t>Identifying the Problem</a:t>
            </a:r>
            <a:endParaRPr lang="en-US" sz="3500" b="1" dirty="0"/>
          </a:p>
        </p:txBody>
      </p:sp>
      <p:sp>
        <p:nvSpPr>
          <p:cNvPr id="2" name="Content Placeholder 1"/>
          <p:cNvSpPr>
            <a:spLocks noGrp="1"/>
          </p:cNvSpPr>
          <p:nvPr>
            <p:ph idx="1"/>
          </p:nvPr>
        </p:nvSpPr>
        <p:spPr>
          <a:xfrm>
            <a:off x="457200" y="1752600"/>
            <a:ext cx="8229600" cy="3014663"/>
          </a:xfrm>
        </p:spPr>
        <p:txBody>
          <a:bodyPr/>
          <a:lstStyle/>
          <a:p>
            <a:pPr marL="0" indent="0">
              <a:buNone/>
            </a:pPr>
            <a:r>
              <a:rPr lang="en-US" sz="2100" dirty="0" smtClean="0"/>
              <a:t>The situations and locations in which discrimination for transgender students are most likely to take place:</a:t>
            </a:r>
          </a:p>
          <a:p>
            <a:r>
              <a:rPr lang="en-US" sz="2100" dirty="0" smtClean="0"/>
              <a:t>Campus p</a:t>
            </a:r>
            <a:r>
              <a:rPr lang="en-US" sz="2100" dirty="0" smtClean="0"/>
              <a:t>rogramming</a:t>
            </a:r>
            <a:endParaRPr lang="en-US" sz="2100" dirty="0"/>
          </a:p>
          <a:p>
            <a:r>
              <a:rPr lang="en-US" sz="2100" dirty="0" smtClean="0"/>
              <a:t>On-campus </a:t>
            </a:r>
            <a:r>
              <a:rPr lang="en-US" sz="2100" dirty="0" smtClean="0"/>
              <a:t>facilities, like residence halls, locker rooms, and bathrooms</a:t>
            </a:r>
            <a:endParaRPr lang="en-US" sz="2100" dirty="0"/>
          </a:p>
          <a:p>
            <a:r>
              <a:rPr lang="en-US" sz="2100" dirty="0" smtClean="0"/>
              <a:t>Counseling and health care </a:t>
            </a:r>
            <a:r>
              <a:rPr lang="en-US" sz="2100" dirty="0" smtClean="0"/>
              <a:t>services</a:t>
            </a:r>
            <a:endParaRPr lang="en-US" sz="2100" dirty="0"/>
          </a:p>
          <a:p>
            <a:r>
              <a:rPr lang="en-US" sz="2100" dirty="0" smtClean="0"/>
              <a:t>Correct identification and </a:t>
            </a:r>
            <a:r>
              <a:rPr lang="en-US" sz="2100" dirty="0" smtClean="0"/>
              <a:t>other policies related to gender identification</a:t>
            </a:r>
            <a:endParaRPr lang="en-US" sz="2100" dirty="0"/>
          </a:p>
          <a:p>
            <a:endParaRPr lang="en-US" sz="2100" dirty="0"/>
          </a:p>
        </p:txBody>
      </p:sp>
    </p:spTree>
    <p:extLst>
      <p:ext uri="{BB962C8B-B14F-4D97-AF65-F5344CB8AC3E}">
        <p14:creationId xmlns:p14="http://schemas.microsoft.com/office/powerpoint/2010/main" val="3473918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Programming</a:t>
            </a:r>
            <a:endParaRPr lang="en-US" sz="3500" b="1" dirty="0"/>
          </a:p>
        </p:txBody>
      </p:sp>
      <p:sp>
        <p:nvSpPr>
          <p:cNvPr id="2" name="Content Placeholder 1"/>
          <p:cNvSpPr>
            <a:spLocks noGrp="1"/>
          </p:cNvSpPr>
          <p:nvPr>
            <p:ph idx="1"/>
          </p:nvPr>
        </p:nvSpPr>
        <p:spPr>
          <a:xfrm>
            <a:off x="457200" y="1681674"/>
            <a:ext cx="8229600" cy="3700463"/>
          </a:xfrm>
        </p:spPr>
        <p:txBody>
          <a:bodyPr/>
          <a:lstStyle/>
          <a:p>
            <a:pPr marL="0" indent="0">
              <a:buNone/>
            </a:pPr>
            <a:r>
              <a:rPr lang="en-US" sz="2100" dirty="0"/>
              <a:t>Here are some recommendations from </a:t>
            </a:r>
            <a:r>
              <a:rPr lang="en-US" sz="2100" dirty="0" err="1"/>
              <a:t>Beemyn</a:t>
            </a:r>
            <a:r>
              <a:rPr lang="en-US" sz="2100" dirty="0"/>
              <a:t> on how to improve campus programming:</a:t>
            </a:r>
          </a:p>
          <a:p>
            <a:r>
              <a:rPr lang="en-US" sz="2100" dirty="0"/>
              <a:t>Celebrate Transgender </a:t>
            </a:r>
            <a:r>
              <a:rPr lang="en-US" sz="2100" dirty="0" smtClean="0"/>
              <a:t>holidays</a:t>
            </a:r>
            <a:endParaRPr lang="en-US" sz="2100" dirty="0"/>
          </a:p>
          <a:p>
            <a:r>
              <a:rPr lang="en-US" sz="2100" dirty="0"/>
              <a:t>Create resource </a:t>
            </a:r>
            <a:r>
              <a:rPr lang="en-US" sz="2100" dirty="0" smtClean="0"/>
              <a:t>guides</a:t>
            </a:r>
            <a:endParaRPr lang="en-US" sz="2100" dirty="0"/>
          </a:p>
          <a:p>
            <a:r>
              <a:rPr lang="en-US" sz="2100" dirty="0"/>
              <a:t>Establish groups on </a:t>
            </a:r>
            <a:r>
              <a:rPr lang="en-US" sz="2100" dirty="0" smtClean="0"/>
              <a:t>campus</a:t>
            </a:r>
            <a:endParaRPr lang="en-US" sz="2100" dirty="0"/>
          </a:p>
          <a:p>
            <a:r>
              <a:rPr lang="en-US" sz="2100" dirty="0"/>
              <a:t>Make all events more inclusive </a:t>
            </a:r>
          </a:p>
          <a:p>
            <a:r>
              <a:rPr lang="en-US" sz="2100" dirty="0"/>
              <a:t>Train all members of our community</a:t>
            </a:r>
            <a:endParaRPr lang="en-US" sz="2100" dirty="0"/>
          </a:p>
        </p:txBody>
      </p:sp>
    </p:spTree>
    <p:extLst>
      <p:ext uri="{BB962C8B-B14F-4D97-AF65-F5344CB8AC3E}">
        <p14:creationId xmlns:p14="http://schemas.microsoft.com/office/powerpoint/2010/main" val="962074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On-Campus Facilities</a:t>
            </a:r>
            <a:endParaRPr lang="en-US" sz="3500" b="1" dirty="0"/>
          </a:p>
        </p:txBody>
      </p:sp>
      <p:sp>
        <p:nvSpPr>
          <p:cNvPr id="2" name="Content Placeholder 1"/>
          <p:cNvSpPr>
            <a:spLocks noGrp="1"/>
          </p:cNvSpPr>
          <p:nvPr>
            <p:ph idx="1"/>
          </p:nvPr>
        </p:nvSpPr>
        <p:spPr>
          <a:xfrm>
            <a:off x="457200" y="1681674"/>
            <a:ext cx="8229600" cy="3700463"/>
          </a:xfrm>
        </p:spPr>
        <p:txBody>
          <a:bodyPr/>
          <a:lstStyle/>
          <a:p>
            <a:r>
              <a:rPr lang="en-US" sz="2100" dirty="0" smtClean="0"/>
              <a:t>Provide residence hall accommodations that ensure safety and </a:t>
            </a:r>
            <a:r>
              <a:rPr lang="en-US" sz="2100" dirty="0" smtClean="0"/>
              <a:t>comfort</a:t>
            </a:r>
            <a:endParaRPr lang="en-US" sz="2100" dirty="0"/>
          </a:p>
          <a:p>
            <a:r>
              <a:rPr lang="en-US" sz="2100" dirty="0" smtClean="0"/>
              <a:t>Create gender-neutral bathrooms and locker rooms</a:t>
            </a:r>
            <a:r>
              <a:rPr lang="en-US" sz="2100" dirty="0" smtClean="0"/>
              <a:t>.</a:t>
            </a:r>
            <a:endParaRPr lang="en-US" sz="2100" dirty="0" smtClean="0"/>
          </a:p>
          <a:p>
            <a:r>
              <a:rPr lang="en-US" sz="2100" dirty="0" smtClean="0"/>
              <a:t>Encourage all students to utilize these facilities</a:t>
            </a:r>
            <a:r>
              <a:rPr lang="en-US" sz="2100" dirty="0" smtClean="0"/>
              <a:t>.</a:t>
            </a:r>
            <a:endParaRPr lang="en-US" sz="2100" dirty="0" smtClean="0"/>
          </a:p>
          <a:p>
            <a:r>
              <a:rPr lang="en-US" sz="2100" dirty="0" smtClean="0"/>
              <a:t>Ensure the facilities are safe</a:t>
            </a:r>
            <a:r>
              <a:rPr lang="en-US" sz="2100" dirty="0" smtClean="0"/>
              <a:t>.</a:t>
            </a:r>
            <a:endParaRPr lang="en-US" sz="2100" dirty="0" smtClean="0"/>
          </a:p>
          <a:p>
            <a:r>
              <a:rPr lang="en-US" sz="2100" dirty="0" smtClean="0"/>
              <a:t>Provide proper education regarding facility usage.</a:t>
            </a:r>
          </a:p>
          <a:p>
            <a:endParaRPr lang="en-US" sz="2100" dirty="0" smtClean="0"/>
          </a:p>
        </p:txBody>
      </p:sp>
    </p:spTree>
    <p:extLst>
      <p:ext uri="{BB962C8B-B14F-4D97-AF65-F5344CB8AC3E}">
        <p14:creationId xmlns:p14="http://schemas.microsoft.com/office/powerpoint/2010/main" val="4025964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Counseling &amp; Healthcare Services</a:t>
            </a:r>
            <a:endParaRPr lang="en-US" sz="3500" b="1" dirty="0"/>
          </a:p>
        </p:txBody>
      </p:sp>
      <p:sp>
        <p:nvSpPr>
          <p:cNvPr id="2" name="Content Placeholder 1"/>
          <p:cNvSpPr>
            <a:spLocks noGrp="1"/>
          </p:cNvSpPr>
          <p:nvPr>
            <p:ph idx="1"/>
          </p:nvPr>
        </p:nvSpPr>
        <p:spPr>
          <a:xfrm>
            <a:off x="457200" y="1634376"/>
            <a:ext cx="8229600" cy="3700463"/>
          </a:xfrm>
        </p:spPr>
        <p:txBody>
          <a:bodyPr/>
          <a:lstStyle/>
          <a:p>
            <a:r>
              <a:rPr lang="en-US" sz="2100" dirty="0" smtClean="0"/>
              <a:t>Train all </a:t>
            </a:r>
            <a:r>
              <a:rPr lang="en-US" sz="2100" dirty="0" smtClean="0"/>
              <a:t>staff</a:t>
            </a:r>
            <a:endParaRPr lang="en-US" sz="2100" dirty="0"/>
          </a:p>
          <a:p>
            <a:r>
              <a:rPr lang="en-US" sz="2100" dirty="0" smtClean="0"/>
              <a:t>Gender Specialist counselors </a:t>
            </a:r>
            <a:endParaRPr lang="en-US" sz="2100" dirty="0" smtClean="0"/>
          </a:p>
          <a:p>
            <a:r>
              <a:rPr lang="en-US" sz="2100" dirty="0" smtClean="0"/>
              <a:t>Reach </a:t>
            </a:r>
            <a:r>
              <a:rPr lang="en-US" sz="2100" dirty="0" smtClean="0"/>
              <a:t>out to pharmacies near the </a:t>
            </a:r>
            <a:r>
              <a:rPr lang="en-US" sz="2100" dirty="0" smtClean="0"/>
              <a:t>university</a:t>
            </a:r>
            <a:endParaRPr lang="en-US" sz="2100" dirty="0" smtClean="0"/>
          </a:p>
          <a:p>
            <a:r>
              <a:rPr lang="en-US" sz="2100" dirty="0" smtClean="0"/>
              <a:t>Allow patients to use preferred </a:t>
            </a:r>
            <a:r>
              <a:rPr lang="en-US" sz="2100" dirty="0" smtClean="0"/>
              <a:t>names</a:t>
            </a:r>
            <a:endParaRPr lang="en-US" sz="2100" dirty="0" smtClean="0"/>
          </a:p>
          <a:p>
            <a:r>
              <a:rPr lang="en-US" sz="2100" dirty="0" smtClean="0"/>
              <a:t>Gynecological exams </a:t>
            </a:r>
          </a:p>
        </p:txBody>
      </p:sp>
    </p:spTree>
    <p:extLst>
      <p:ext uri="{BB962C8B-B14F-4D97-AF65-F5344CB8AC3E}">
        <p14:creationId xmlns:p14="http://schemas.microsoft.com/office/powerpoint/2010/main" val="4041773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Correct Identification </a:t>
            </a:r>
            <a:r>
              <a:rPr lang="en-US" sz="3500" b="1" dirty="0" smtClean="0"/>
              <a:t>&amp; Other Policies</a:t>
            </a:r>
            <a:endParaRPr lang="en-US" sz="3500" b="1" dirty="0"/>
          </a:p>
        </p:txBody>
      </p:sp>
      <p:sp>
        <p:nvSpPr>
          <p:cNvPr id="2" name="Content Placeholder 1"/>
          <p:cNvSpPr>
            <a:spLocks noGrp="1"/>
          </p:cNvSpPr>
          <p:nvPr>
            <p:ph idx="1"/>
          </p:nvPr>
        </p:nvSpPr>
        <p:spPr>
          <a:xfrm>
            <a:off x="457199" y="1399692"/>
            <a:ext cx="8557459" cy="3700463"/>
          </a:xfrm>
        </p:spPr>
        <p:txBody>
          <a:bodyPr>
            <a:noAutofit/>
          </a:bodyPr>
          <a:lstStyle/>
          <a:p>
            <a:r>
              <a:rPr lang="en-US" sz="2100" dirty="0" smtClean="0"/>
              <a:t>Identify those whom identify as transgender in both the Registrar’s Office and Human Resources</a:t>
            </a:r>
            <a:r>
              <a:rPr lang="en-US" sz="2100" dirty="0" smtClean="0"/>
              <a:t>.</a:t>
            </a:r>
            <a:endParaRPr lang="en-US" sz="2100" dirty="0"/>
          </a:p>
          <a:p>
            <a:r>
              <a:rPr lang="en-US" sz="2100" dirty="0" smtClean="0"/>
              <a:t>Create one procedure for changing names and gender identifications on all institutional records</a:t>
            </a:r>
            <a:r>
              <a:rPr lang="en-US" sz="2100" dirty="0" smtClean="0"/>
              <a:t>.</a:t>
            </a:r>
            <a:endParaRPr lang="en-US" sz="2100" dirty="0"/>
          </a:p>
          <a:p>
            <a:r>
              <a:rPr lang="en-US" sz="2100" dirty="0" smtClean="0"/>
              <a:t>Provide education to gender-based groups on campus</a:t>
            </a:r>
            <a:r>
              <a:rPr lang="en-US" sz="2100" dirty="0" smtClean="0"/>
              <a:t>.</a:t>
            </a:r>
            <a:endParaRPr lang="en-US" sz="2100" dirty="0"/>
          </a:p>
          <a:p>
            <a:r>
              <a:rPr lang="en-US" sz="2100" dirty="0" smtClean="0"/>
              <a:t>Implement an anti-transgender bias campaign, which is included into the institution’s response system</a:t>
            </a:r>
            <a:r>
              <a:rPr lang="en-US" sz="2100" dirty="0" smtClean="0"/>
              <a:t>.</a:t>
            </a:r>
            <a:endParaRPr lang="en-US" sz="2100" dirty="0"/>
          </a:p>
          <a:p>
            <a:r>
              <a:rPr lang="en-US" sz="2100" dirty="0" smtClean="0"/>
              <a:t>Adopt a campus diversity statement that includes the transgender community.</a:t>
            </a:r>
          </a:p>
        </p:txBody>
      </p:sp>
    </p:spTree>
    <p:extLst>
      <p:ext uri="{BB962C8B-B14F-4D97-AF65-F5344CB8AC3E}">
        <p14:creationId xmlns:p14="http://schemas.microsoft.com/office/powerpoint/2010/main" val="2960783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Action Plan</a:t>
            </a:r>
            <a:endParaRPr lang="en-US" sz="3500" b="1" dirty="0"/>
          </a:p>
        </p:txBody>
      </p:sp>
      <p:sp>
        <p:nvSpPr>
          <p:cNvPr id="2" name="Content Placeholder 1"/>
          <p:cNvSpPr>
            <a:spLocks noGrp="1"/>
          </p:cNvSpPr>
          <p:nvPr>
            <p:ph idx="1"/>
          </p:nvPr>
        </p:nvSpPr>
        <p:spPr>
          <a:xfrm>
            <a:off x="457200" y="1372522"/>
            <a:ext cx="8229600" cy="3700463"/>
          </a:xfrm>
        </p:spPr>
        <p:txBody>
          <a:bodyPr/>
          <a:lstStyle/>
          <a:p>
            <a:r>
              <a:rPr lang="en-US" sz="2100" dirty="0" smtClean="0"/>
              <a:t>Administer survey to current University population </a:t>
            </a:r>
            <a:r>
              <a:rPr lang="en-US" sz="2100" dirty="0"/>
              <a:t>t</a:t>
            </a:r>
            <a:r>
              <a:rPr lang="en-US" sz="2100" dirty="0" smtClean="0"/>
              <a:t>o determine success of current programs, need for programming and perception of the transgender community.</a:t>
            </a:r>
          </a:p>
          <a:p>
            <a:r>
              <a:rPr lang="en-US" sz="2100" dirty="0"/>
              <a:t>Update current </a:t>
            </a:r>
            <a:r>
              <a:rPr lang="en-US" sz="2100" dirty="0" smtClean="0"/>
              <a:t>policies to best accommodate students and campus climate changes.</a:t>
            </a:r>
          </a:p>
          <a:p>
            <a:r>
              <a:rPr lang="en-US" sz="2100" dirty="0" smtClean="0"/>
              <a:t>Provide training to all members of our University community on transgender students and their needs.</a:t>
            </a:r>
          </a:p>
          <a:p>
            <a:r>
              <a:rPr lang="en-US" sz="2100" dirty="0" smtClean="0"/>
              <a:t>Implement the aforementioned programs and services for our student body.</a:t>
            </a:r>
          </a:p>
          <a:p>
            <a:r>
              <a:rPr lang="en-US" sz="2100" dirty="0" smtClean="0"/>
              <a:t>Administer the same survey once a year for five consecutive years, to gather information on how said changes are being perceived and utilized. </a:t>
            </a:r>
          </a:p>
          <a:p>
            <a:endParaRPr lang="en-US" sz="2100" dirty="0" smtClean="0"/>
          </a:p>
          <a:p>
            <a:endParaRPr lang="en-US" sz="2100" dirty="0" smtClean="0"/>
          </a:p>
        </p:txBody>
      </p:sp>
    </p:spTree>
    <p:extLst>
      <p:ext uri="{BB962C8B-B14F-4D97-AF65-F5344CB8AC3E}">
        <p14:creationId xmlns:p14="http://schemas.microsoft.com/office/powerpoint/2010/main" val="189781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500" b="1" dirty="0" smtClean="0"/>
              <a:t>References</a:t>
            </a:r>
            <a:endParaRPr lang="en-US" sz="3500" b="1" dirty="0"/>
          </a:p>
        </p:txBody>
      </p:sp>
      <p:sp>
        <p:nvSpPr>
          <p:cNvPr id="5" name="Content Placeholder 4"/>
          <p:cNvSpPr>
            <a:spLocks noGrp="1"/>
          </p:cNvSpPr>
          <p:nvPr>
            <p:ph idx="1"/>
          </p:nvPr>
        </p:nvSpPr>
        <p:spPr>
          <a:xfrm>
            <a:off x="380999" y="1287271"/>
            <a:ext cx="8407893" cy="4883748"/>
          </a:xfrm>
        </p:spPr>
        <p:txBody>
          <a:bodyPr>
            <a:noAutofit/>
          </a:bodyPr>
          <a:lstStyle/>
          <a:p>
            <a:pPr marL="457200" indent="-457200">
              <a:buNone/>
            </a:pPr>
            <a:r>
              <a:rPr lang="en-US" sz="1400" dirty="0" err="1"/>
              <a:t>Beemyn</a:t>
            </a:r>
            <a:r>
              <a:rPr lang="en-US" sz="1400" dirty="0"/>
              <a:t>, B., Curtis, B., Davis, M., &amp; Tubbs, N. J. (2005). Transgender issues on college campuses. </a:t>
            </a:r>
            <a:r>
              <a:rPr lang="en-US" sz="1400" i="1" dirty="0"/>
              <a:t>New Directions for Student Services,</a:t>
            </a:r>
            <a:r>
              <a:rPr lang="en-US" sz="1400" dirty="0"/>
              <a:t> </a:t>
            </a:r>
            <a:r>
              <a:rPr lang="en-US" sz="1400" i="1" dirty="0"/>
              <a:t>2005</a:t>
            </a:r>
            <a:r>
              <a:rPr lang="en-US" sz="1400" dirty="0"/>
              <a:t>(111), 49-60. </a:t>
            </a:r>
            <a:r>
              <a:rPr lang="en-US" sz="1400" u="sng" dirty="0">
                <a:solidFill>
                  <a:srgbClr val="FF0080"/>
                </a:solidFill>
              </a:rPr>
              <a:t>http://</a:t>
            </a:r>
            <a:r>
              <a:rPr lang="en-US" sz="1400" u="sng" dirty="0" smtClean="0">
                <a:solidFill>
                  <a:srgbClr val="FF0080"/>
                </a:solidFill>
              </a:rPr>
              <a:t>vp.studentlife.uiowa.edu/assets/Transgender-Issues-on-College-Campuses.pdf</a:t>
            </a:r>
            <a:endParaRPr lang="en-US" sz="1400" dirty="0" smtClean="0"/>
          </a:p>
          <a:p>
            <a:pPr marL="457200" indent="-457200">
              <a:buNone/>
            </a:pPr>
            <a:r>
              <a:rPr lang="en-US" sz="1400" dirty="0" err="1"/>
              <a:t>Beemyn</a:t>
            </a:r>
            <a:r>
              <a:rPr lang="en-US" sz="1400" dirty="0"/>
              <a:t>, B. G. (2005). Making campuses more inclusive of transgender students. </a:t>
            </a:r>
            <a:r>
              <a:rPr lang="en-US" sz="1400" i="1" dirty="0"/>
              <a:t>Journal of Gay and Lesbian Issues in Education, 3(1),</a:t>
            </a:r>
            <a:r>
              <a:rPr lang="en-US" sz="1400" dirty="0"/>
              <a:t> 77-87. </a:t>
            </a:r>
            <a:r>
              <a:rPr lang="en-US" sz="1400" u="sng" dirty="0">
                <a:solidFill>
                  <a:srgbClr val="FF0080"/>
                </a:solidFill>
              </a:rPr>
              <a:t>https://libcatalog.atu.edu:443/login?url=http://</a:t>
            </a:r>
            <a:r>
              <a:rPr lang="en-US" sz="1400" u="sng" dirty="0" smtClean="0">
                <a:solidFill>
                  <a:srgbClr val="FF0080"/>
                </a:solidFill>
              </a:rPr>
              <a:t>search.ebscohost.com/login.aspx?direct=true&amp;db=a9h&amp;AN=19565460&amp;site=ehost-live&amp;scope=site</a:t>
            </a:r>
            <a:endParaRPr lang="en-US" sz="1400" u="sng" dirty="0" smtClean="0"/>
          </a:p>
          <a:p>
            <a:pPr marL="457200" indent="-457200">
              <a:buNone/>
            </a:pPr>
            <a:r>
              <a:rPr lang="en-US" sz="1400" dirty="0" err="1" smtClean="0"/>
              <a:t>Bilodeau</a:t>
            </a:r>
            <a:r>
              <a:rPr lang="en-US" sz="1400" dirty="0" smtClean="0"/>
              <a:t>, B. L. &amp; </a:t>
            </a:r>
            <a:r>
              <a:rPr lang="en-US" sz="1400" dirty="0" err="1" smtClean="0"/>
              <a:t>Renn</a:t>
            </a:r>
            <a:r>
              <a:rPr lang="en-US" sz="1400" dirty="0" smtClean="0"/>
              <a:t>, K. A. (2005). Analysis of LGBT identity development models and implications for practice. </a:t>
            </a:r>
            <a:r>
              <a:rPr lang="en-US" sz="1400" i="1" dirty="0" smtClean="0"/>
              <a:t>New Directions for Student Services, 111, </a:t>
            </a:r>
            <a:r>
              <a:rPr lang="en-US" sz="1400" dirty="0" smtClean="0"/>
              <a:t>25-39. </a:t>
            </a:r>
            <a:r>
              <a:rPr lang="en-US" sz="1400" u="sng" dirty="0" smtClean="0">
                <a:solidFill>
                  <a:srgbClr val="FF0080"/>
                </a:solidFill>
                <a:hlinkClick r:id="rId2"/>
              </a:rPr>
              <a:t>https://</a:t>
            </a:r>
            <a:r>
              <a:rPr lang="en-US" sz="1400" u="sng" dirty="0" smtClean="0">
                <a:solidFill>
                  <a:srgbClr val="FF0080"/>
                </a:solidFill>
                <a:hlinkClick r:id="rId2"/>
              </a:rPr>
              <a:t>msu.edu/renn/BilodeauRennNDSS.pdf</a:t>
            </a:r>
            <a:endParaRPr lang="en-US" sz="1400" u="sng" dirty="0">
              <a:solidFill>
                <a:srgbClr val="FF0080"/>
              </a:solidFill>
            </a:endParaRPr>
          </a:p>
          <a:p>
            <a:pPr marL="457200" lvl="0" indent="-457200">
              <a:buNone/>
            </a:pPr>
            <a:r>
              <a:rPr lang="en-US" sz="1400" dirty="0"/>
              <a:t>Center for Gender Sanity. (2009). </a:t>
            </a:r>
            <a:r>
              <a:rPr lang="en-US" sz="1400" i="1" dirty="0"/>
              <a:t>Diagram of sex and gender</a:t>
            </a:r>
            <a:r>
              <a:rPr lang="en-US" sz="1400" dirty="0"/>
              <a:t>. Retrieved from </a:t>
            </a:r>
            <a:r>
              <a:rPr lang="en-US" sz="1400" u="sng" dirty="0">
                <a:hlinkClick r:id="rId3"/>
              </a:rPr>
              <a:t>http://www.gendersanity.com/diagram.html</a:t>
            </a:r>
            <a:r>
              <a:rPr lang="en-US" sz="1400" dirty="0"/>
              <a:t> </a:t>
            </a:r>
            <a:endParaRPr lang="en-US" sz="1400" dirty="0"/>
          </a:p>
          <a:p>
            <a:pPr marL="457200" lvl="0" indent="-457200">
              <a:buNone/>
            </a:pPr>
            <a:r>
              <a:rPr lang="en-US" sz="1400" dirty="0"/>
              <a:t>Evans, N. J., </a:t>
            </a:r>
            <a:r>
              <a:rPr lang="en-US" sz="1400" dirty="0" err="1"/>
              <a:t>Foreny</a:t>
            </a:r>
            <a:r>
              <a:rPr lang="en-US" sz="1400" dirty="0"/>
              <a:t>, D. S., &amp; Guido-</a:t>
            </a:r>
            <a:r>
              <a:rPr lang="en-US" sz="1400" dirty="0" err="1"/>
              <a:t>DiBrito</a:t>
            </a:r>
            <a:r>
              <a:rPr lang="en-US" sz="1400" dirty="0"/>
              <a:t>, F. (1998). </a:t>
            </a:r>
            <a:r>
              <a:rPr lang="en-US" sz="1400" i="1" dirty="0"/>
              <a:t>Student development in college: Theory, research, and practice</a:t>
            </a:r>
            <a:r>
              <a:rPr lang="en-US" sz="1400" dirty="0"/>
              <a:t> (pp. 96-98</a:t>
            </a:r>
            <a:r>
              <a:rPr lang="en-US" sz="1400" dirty="0" smtClean="0"/>
              <a:t>).</a:t>
            </a:r>
            <a:endParaRPr lang="en-US" sz="1400" dirty="0"/>
          </a:p>
          <a:p>
            <a:pPr marL="457200" indent="-457200">
              <a:buNone/>
            </a:pPr>
            <a:r>
              <a:rPr lang="en-US" sz="1400" dirty="0" err="1"/>
              <a:t>Seelman</a:t>
            </a:r>
            <a:r>
              <a:rPr lang="en-US" sz="1400" dirty="0"/>
              <a:t>, K. L. (2014). Recommendations of transgender students, staff, and faculty in the USA for improving college campuses. </a:t>
            </a:r>
            <a:r>
              <a:rPr lang="en-US" sz="1400" i="1" dirty="0"/>
              <a:t>Gender &amp; Education, 26</a:t>
            </a:r>
            <a:r>
              <a:rPr lang="en-US" sz="1400" dirty="0"/>
              <a:t>(6)</a:t>
            </a:r>
            <a:r>
              <a:rPr lang="en-US" sz="1400" i="1" dirty="0"/>
              <a:t>, </a:t>
            </a:r>
            <a:r>
              <a:rPr lang="en-US" sz="1400" dirty="0"/>
              <a:t>618-635. </a:t>
            </a:r>
            <a:r>
              <a:rPr lang="en-US" sz="1400" dirty="0" err="1"/>
              <a:t>doi</a:t>
            </a:r>
            <a:r>
              <a:rPr lang="en-US" sz="1400" dirty="0"/>
              <a:t>: </a:t>
            </a:r>
            <a:r>
              <a:rPr lang="en-US" sz="1400" dirty="0" smtClean="0"/>
              <a:t>10.1080/09540253.2014.935300</a:t>
            </a:r>
            <a:endParaRPr lang="en-US" sz="1400" dirty="0"/>
          </a:p>
          <a:p>
            <a:pPr marL="457200" indent="-457200">
              <a:buNone/>
            </a:pPr>
            <a:r>
              <a:rPr lang="en-US" sz="1400" dirty="0"/>
              <a:t>Transgender FAQ. (2013). Retrieved February 24, 2016, from </a:t>
            </a:r>
            <a:r>
              <a:rPr lang="en-US" sz="1400" dirty="0">
                <a:hlinkClick r:id="rId4"/>
              </a:rPr>
              <a:t>http://</a:t>
            </a:r>
            <a:r>
              <a:rPr lang="en-US" sz="1400" dirty="0" smtClean="0">
                <a:hlinkClick r:id="rId4"/>
              </a:rPr>
              <a:t>www.glaad.org/transgender/transfaq</a:t>
            </a:r>
            <a:endParaRPr lang="en-US" sz="1400" dirty="0"/>
          </a:p>
          <a:p>
            <a:pPr marL="457200" indent="-457200">
              <a:buNone/>
            </a:pPr>
            <a:r>
              <a:rPr lang="en-US" sz="1400" dirty="0" err="1"/>
              <a:t>Wollenshleger</a:t>
            </a:r>
            <a:r>
              <a:rPr lang="en-US" sz="1400" dirty="0"/>
              <a:t>, M. (2013). Gender and sexuality development theories. </a:t>
            </a:r>
            <a:r>
              <a:rPr lang="en-US" sz="1400" i="1" dirty="0"/>
              <a:t>Student Development Theories</a:t>
            </a:r>
            <a:r>
              <a:rPr lang="en-US" sz="1400" dirty="0"/>
              <a:t>. </a:t>
            </a:r>
            <a:r>
              <a:rPr lang="en-US" sz="1400" u="sng" dirty="0">
                <a:solidFill>
                  <a:srgbClr val="FF0080"/>
                </a:solidFill>
              </a:rPr>
              <a:t>https://studentdevelopmenttheory.wordpress.com/gender-and-sexuality</a:t>
            </a:r>
            <a:r>
              <a:rPr lang="en-US" sz="1400" u="sng" dirty="0" smtClean="0">
                <a:solidFill>
                  <a:srgbClr val="FF0080"/>
                </a:solidFill>
              </a:rPr>
              <a:t>/</a:t>
            </a:r>
            <a:endParaRPr lang="en-US" sz="1400" dirty="0"/>
          </a:p>
          <a:p>
            <a:pPr marL="457200" indent="-457200">
              <a:buNone/>
            </a:pPr>
            <a:r>
              <a:rPr lang="en-US" sz="1400" dirty="0" err="1"/>
              <a:t>Zubernis</a:t>
            </a:r>
            <a:r>
              <a:rPr lang="en-US" sz="1400" dirty="0"/>
              <a:t>, L. &amp; Snyder, M. (2007). Considerations of additional stressors and developmental issues for gay, lesbian, bisexual, and transgender college students. </a:t>
            </a:r>
            <a:r>
              <a:rPr lang="en-US" sz="1400" i="1" dirty="0"/>
              <a:t>Journal of College Student Psychotherapy, 22</a:t>
            </a:r>
            <a:r>
              <a:rPr lang="en-US" sz="1400" dirty="0"/>
              <a:t>(1)</a:t>
            </a:r>
            <a:r>
              <a:rPr lang="en-US" sz="1400" i="1" dirty="0"/>
              <a:t>, </a:t>
            </a:r>
            <a:r>
              <a:rPr lang="en-US" sz="1400" dirty="0"/>
              <a:t>75-79. </a:t>
            </a:r>
            <a:r>
              <a:rPr lang="en-US" sz="1400" dirty="0" err="1"/>
              <a:t>doi</a:t>
            </a:r>
            <a:r>
              <a:rPr lang="en-US" sz="1400" dirty="0"/>
              <a:t>: </a:t>
            </a:r>
            <a:r>
              <a:rPr lang="en-US" sz="1400" dirty="0" smtClean="0"/>
              <a:t>10.1300/J035v22n0106</a:t>
            </a:r>
            <a:endParaRPr lang="en-US" sz="1400" dirty="0" smtClean="0"/>
          </a:p>
        </p:txBody>
      </p:sp>
    </p:spTree>
    <p:extLst>
      <p:ext uri="{BB962C8B-B14F-4D97-AF65-F5344CB8AC3E}">
        <p14:creationId xmlns:p14="http://schemas.microsoft.com/office/powerpoint/2010/main" val="3190662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Learning Objectives</a:t>
            </a:r>
            <a:endParaRPr lang="en-US" sz="3500" b="1" dirty="0"/>
          </a:p>
        </p:txBody>
      </p:sp>
      <p:sp>
        <p:nvSpPr>
          <p:cNvPr id="2" name="Content Placeholder 1"/>
          <p:cNvSpPr>
            <a:spLocks noGrp="1"/>
          </p:cNvSpPr>
          <p:nvPr>
            <p:ph idx="1"/>
          </p:nvPr>
        </p:nvSpPr>
        <p:spPr>
          <a:xfrm>
            <a:off x="457200" y="1492482"/>
            <a:ext cx="8229600" cy="3700463"/>
          </a:xfrm>
        </p:spPr>
        <p:txBody>
          <a:bodyPr>
            <a:normAutofit/>
          </a:bodyPr>
          <a:lstStyle/>
          <a:p>
            <a:pPr marL="0" indent="0">
              <a:buNone/>
            </a:pPr>
            <a:r>
              <a:rPr lang="en-US" sz="2100" dirty="0" smtClean="0"/>
              <a:t>After this presentation, the senior staff will </a:t>
            </a:r>
            <a:r>
              <a:rPr lang="en-US" sz="2100" dirty="0" smtClean="0"/>
              <a:t>understand</a:t>
            </a:r>
            <a:r>
              <a:rPr lang="en-US" sz="2100" dirty="0" smtClean="0"/>
              <a:t>:</a:t>
            </a:r>
          </a:p>
          <a:p>
            <a:pPr lvl="1"/>
            <a:r>
              <a:rPr lang="en-US" sz="2100" dirty="0" smtClean="0"/>
              <a:t>The challenges for transgender students in higher education</a:t>
            </a:r>
          </a:p>
          <a:p>
            <a:pPr lvl="1"/>
            <a:r>
              <a:rPr lang="en-US" sz="2100" dirty="0" smtClean="0"/>
              <a:t>Common perceptions of transgender people due to socialization</a:t>
            </a:r>
          </a:p>
          <a:p>
            <a:pPr lvl="1"/>
            <a:r>
              <a:rPr lang="en-US" sz="2100" dirty="0" smtClean="0"/>
              <a:t>Student development theories focused on transgender students</a:t>
            </a:r>
          </a:p>
          <a:p>
            <a:pPr lvl="1"/>
            <a:r>
              <a:rPr lang="en-US" sz="2100" dirty="0" smtClean="0"/>
              <a:t>Programs and services the Student Services professional development team suggests the University should implement</a:t>
            </a:r>
            <a:endParaRPr lang="en-US" sz="2100" dirty="0"/>
          </a:p>
        </p:txBody>
      </p:sp>
    </p:spTree>
    <p:extLst>
      <p:ext uri="{BB962C8B-B14F-4D97-AF65-F5344CB8AC3E}">
        <p14:creationId xmlns:p14="http://schemas.microsoft.com/office/powerpoint/2010/main" val="2702046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Defining “Transgender”</a:t>
            </a:r>
            <a:endParaRPr lang="en-US" sz="3500" b="1" dirty="0"/>
          </a:p>
        </p:txBody>
      </p:sp>
      <p:pic>
        <p:nvPicPr>
          <p:cNvPr id="1026" name="Picture 2" descr="http://bloximages.newyork1.vip.townnews.com/collegiatetimes.com/content/tncms/assets/v3/editorial/5/0c/50c8d2b4-3fa3-11e4-b7bb-001a4bcf6878/541b951cbfb18.image.jpg?resize=300%2C265"/>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10172" y="1570551"/>
            <a:ext cx="2564648" cy="226544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454400" y="1612900"/>
            <a:ext cx="5054600" cy="4939814"/>
          </a:xfrm>
          <a:prstGeom prst="rect">
            <a:avLst/>
          </a:prstGeom>
          <a:noFill/>
        </p:spPr>
        <p:txBody>
          <a:bodyPr wrap="square" rtlCol="0">
            <a:spAutoFit/>
          </a:bodyPr>
          <a:lstStyle/>
          <a:p>
            <a:r>
              <a:rPr lang="en-US" sz="2100" dirty="0"/>
              <a:t>“The term transgender encompasses a wide range of identities, appearances, and behaviors that blur or cross gender lines. Within this transgender umbrella are transsexuals, who live some or all of the time in a sex different from their biological sex; cross-dressers (formerly called transvestites), who wear clothes typically associated with the “opposite” gender; drag kings and drag queens, who cross-dress within a performance context; and </a:t>
            </a:r>
            <a:r>
              <a:rPr lang="en-US" sz="2100" dirty="0" err="1"/>
              <a:t>genderqueers</a:t>
            </a:r>
            <a:r>
              <a:rPr lang="en-US" sz="2100" dirty="0"/>
              <a:t>, who identify outside of binary gender or sex systems” (</a:t>
            </a:r>
            <a:r>
              <a:rPr lang="en-US" sz="2100" dirty="0" err="1"/>
              <a:t>Beemyn</a:t>
            </a:r>
            <a:r>
              <a:rPr lang="en-US" sz="2100" dirty="0"/>
              <a:t>, 2005).  </a:t>
            </a:r>
          </a:p>
          <a:p>
            <a:endParaRPr lang="en-US" sz="2100" dirty="0"/>
          </a:p>
        </p:txBody>
      </p:sp>
    </p:spTree>
    <p:extLst>
      <p:ext uri="{BB962C8B-B14F-4D97-AF65-F5344CB8AC3E}">
        <p14:creationId xmlns:p14="http://schemas.microsoft.com/office/powerpoint/2010/main" val="1335186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Statistics</a:t>
            </a:r>
            <a:endParaRPr lang="en-US" sz="3500" b="1" dirty="0"/>
          </a:p>
        </p:txBody>
      </p:sp>
      <p:sp>
        <p:nvSpPr>
          <p:cNvPr id="2" name="Content Placeholder 1"/>
          <p:cNvSpPr>
            <a:spLocks noGrp="1"/>
          </p:cNvSpPr>
          <p:nvPr>
            <p:ph idx="1"/>
          </p:nvPr>
        </p:nvSpPr>
        <p:spPr>
          <a:xfrm>
            <a:off x="457200" y="1278470"/>
            <a:ext cx="8229600" cy="5249329"/>
          </a:xfrm>
        </p:spPr>
        <p:txBody>
          <a:bodyPr>
            <a:noAutofit/>
          </a:bodyPr>
          <a:lstStyle/>
          <a:p>
            <a:pPr marL="0" indent="0">
              <a:buNone/>
            </a:pPr>
            <a:r>
              <a:rPr lang="en-US" sz="2100" dirty="0" smtClean="0"/>
              <a:t>According to GLAAD, transgender Americans are becoming strong statistics. </a:t>
            </a:r>
            <a:endParaRPr lang="en-US" sz="2100" dirty="0"/>
          </a:p>
          <a:p>
            <a:pPr marL="0" indent="0">
              <a:buNone/>
            </a:pPr>
            <a:endParaRPr lang="en-US" sz="2100" dirty="0" smtClean="0"/>
          </a:p>
          <a:p>
            <a:pPr marL="0" indent="0">
              <a:buNone/>
            </a:pPr>
            <a:endParaRPr lang="en-US" sz="2100" dirty="0"/>
          </a:p>
          <a:p>
            <a:pPr marL="0" indent="0">
              <a:buNone/>
            </a:pPr>
            <a:endParaRPr lang="en-US" sz="2100" dirty="0" smtClean="0"/>
          </a:p>
          <a:p>
            <a:r>
              <a:rPr lang="en-US" sz="2000" dirty="0" smtClean="0"/>
              <a:t>90</a:t>
            </a:r>
            <a:r>
              <a:rPr lang="en-US" sz="2000" dirty="0"/>
              <a:t>% of transgender people report experiencing harassment, mistreatment or </a:t>
            </a:r>
            <a:r>
              <a:rPr lang="en-US" sz="2000" dirty="0" smtClean="0"/>
              <a:t>discrimination.</a:t>
            </a:r>
            <a:endParaRPr lang="en-US" sz="2000" dirty="0"/>
          </a:p>
          <a:p>
            <a:r>
              <a:rPr lang="en-US" sz="2000" dirty="0" smtClean="0"/>
              <a:t>41</a:t>
            </a:r>
            <a:r>
              <a:rPr lang="en-US" sz="2000" dirty="0"/>
              <a:t>% of respondents reported attempting suicide, compared to 1.6% of the general </a:t>
            </a:r>
            <a:r>
              <a:rPr lang="en-US" sz="2000" dirty="0" smtClean="0"/>
              <a:t>population.</a:t>
            </a:r>
            <a:endParaRPr lang="en-US" sz="2000" dirty="0"/>
          </a:p>
          <a:p>
            <a:r>
              <a:rPr lang="en-US" sz="2000" dirty="0" smtClean="0"/>
              <a:t>Transgender </a:t>
            </a:r>
            <a:r>
              <a:rPr lang="en-US" sz="2000" dirty="0"/>
              <a:t>people are four times more likely to live in </a:t>
            </a:r>
            <a:r>
              <a:rPr lang="en-US" sz="2000" dirty="0" smtClean="0"/>
              <a:t>poverty.</a:t>
            </a:r>
            <a:endParaRPr lang="en-US" sz="2000" dirty="0"/>
          </a:p>
          <a:p>
            <a:r>
              <a:rPr lang="en-US" sz="2000" dirty="0" smtClean="0"/>
              <a:t>72</a:t>
            </a:r>
            <a:r>
              <a:rPr lang="en-US" sz="2000" dirty="0"/>
              <a:t>% of anti-LGBT homicide victims were transgender </a:t>
            </a:r>
            <a:r>
              <a:rPr lang="en-US" sz="2000" dirty="0" smtClean="0"/>
              <a:t>women.</a:t>
            </a:r>
            <a:endParaRPr lang="en-US" sz="2000" dirty="0"/>
          </a:p>
          <a:p>
            <a:r>
              <a:rPr lang="en-US" sz="2000" dirty="0" smtClean="0"/>
              <a:t>90</a:t>
            </a:r>
            <a:r>
              <a:rPr lang="en-US" sz="2000" dirty="0"/>
              <a:t>% of Americans say they personally know someone who is lesbian, gay, or </a:t>
            </a:r>
            <a:r>
              <a:rPr lang="en-US" sz="2000" dirty="0" smtClean="0"/>
              <a:t>bisexual.</a:t>
            </a:r>
            <a:endParaRPr lang="en-US" sz="2000" dirty="0"/>
          </a:p>
          <a:p>
            <a:r>
              <a:rPr lang="en-US" sz="2000" dirty="0" smtClean="0"/>
              <a:t>Only </a:t>
            </a:r>
            <a:r>
              <a:rPr lang="en-US" sz="2000" dirty="0"/>
              <a:t>16% of Americans say they personally know someone who is transgender, which has doubled from the 8% who said so in 2008. 27% of </a:t>
            </a:r>
            <a:r>
              <a:rPr lang="en-US" sz="2000" dirty="0" err="1" smtClean="0"/>
              <a:t>millennials</a:t>
            </a:r>
            <a:r>
              <a:rPr lang="en-US" sz="2000" dirty="0"/>
              <a:t>, 9% over 45 years</a:t>
            </a:r>
            <a:r>
              <a:rPr lang="en-US" sz="2000" dirty="0" smtClean="0"/>
              <a:t>” (Transgender FAQ, 2013</a:t>
            </a:r>
            <a:r>
              <a:rPr lang="en-US" sz="2000" dirty="0"/>
              <a:t>). </a:t>
            </a:r>
            <a:endParaRPr lang="en-US" sz="2100" dirty="0" smtClean="0"/>
          </a:p>
        </p:txBody>
      </p:sp>
      <p:sp>
        <p:nvSpPr>
          <p:cNvPr id="4" name="Rectangle 3"/>
          <p:cNvSpPr/>
          <p:nvPr/>
        </p:nvSpPr>
        <p:spPr>
          <a:xfrm>
            <a:off x="823329" y="1777999"/>
            <a:ext cx="157067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90%</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5" name="Rectangle 4"/>
          <p:cNvSpPr/>
          <p:nvPr/>
        </p:nvSpPr>
        <p:spPr>
          <a:xfrm>
            <a:off x="2822873" y="1777999"/>
            <a:ext cx="1570675"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41</a:t>
            </a: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6" name="Rectangle 5"/>
          <p:cNvSpPr/>
          <p:nvPr/>
        </p:nvSpPr>
        <p:spPr>
          <a:xfrm>
            <a:off x="4822417" y="1777999"/>
            <a:ext cx="1570675"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72</a:t>
            </a: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7" name="Rectangle 6"/>
          <p:cNvSpPr/>
          <p:nvPr/>
        </p:nvSpPr>
        <p:spPr>
          <a:xfrm>
            <a:off x="6821962" y="1756832"/>
            <a:ext cx="1570675"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90%</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8" name="Rectangle 7"/>
          <p:cNvSpPr/>
          <p:nvPr/>
        </p:nvSpPr>
        <p:spPr>
          <a:xfrm>
            <a:off x="1496434" y="2468265"/>
            <a:ext cx="1570675"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16</a:t>
            </a: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9" name="Rectangle 8"/>
          <p:cNvSpPr/>
          <p:nvPr/>
        </p:nvSpPr>
        <p:spPr>
          <a:xfrm>
            <a:off x="3577068" y="2468265"/>
            <a:ext cx="1185541" cy="923330"/>
          </a:xfrm>
          <a:prstGeom prst="rect">
            <a:avLst/>
          </a:prstGeom>
          <a:noFill/>
        </p:spPr>
        <p:txBody>
          <a:bodyPr wrap="none" lIns="91440" tIns="45720" rIns="91440" bIns="45720">
            <a:spAutoFit/>
          </a:bodyPr>
          <a:lstStyle/>
          <a:p>
            <a:pPr algn="ctr"/>
            <a:r>
              <a:rPr lang="en-US" sz="54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8</a:t>
            </a: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10" name="Rectangle 9"/>
          <p:cNvSpPr/>
          <p:nvPr/>
        </p:nvSpPr>
        <p:spPr>
          <a:xfrm>
            <a:off x="5272568" y="2468265"/>
            <a:ext cx="1570675"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27</a:t>
            </a: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
        <p:nvSpPr>
          <p:cNvPr id="11" name="Rectangle 10"/>
          <p:cNvSpPr/>
          <p:nvPr/>
        </p:nvSpPr>
        <p:spPr>
          <a:xfrm>
            <a:off x="7353201" y="2468265"/>
            <a:ext cx="1185541" cy="923330"/>
          </a:xfrm>
          <a:prstGeom prst="rect">
            <a:avLst/>
          </a:prstGeom>
          <a:noFill/>
        </p:spPr>
        <p:txBody>
          <a:bodyPr wrap="none" lIns="91440" tIns="45720" rIns="91440" bIns="45720">
            <a:spAutoFit/>
          </a:bodyPr>
          <a:lstStyle/>
          <a:p>
            <a:pPr algn="ctr"/>
            <a:r>
              <a:rPr lang="en-US" sz="54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9</a:t>
            </a: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739312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1000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1700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5"/>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3150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3750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7"/>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4500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51500"/>
                                  </p:stCondLst>
                                  <p:childTnLst>
                                    <p:set>
                                      <p:cBhvr>
                                        <p:cTn id="36" dur="1" fill="hold">
                                          <p:stCondLst>
                                            <p:cond delay="0"/>
                                          </p:stCondLst>
                                        </p:cTn>
                                        <p:tgtEl>
                                          <p:spTgt spid="9"/>
                                        </p:tgtEl>
                                        <p:attrNameLst>
                                          <p:attrName>style.visibility</p:attrName>
                                        </p:attrNameLst>
                                      </p:cBhvr>
                                      <p:to>
                                        <p:strVal val="visible"/>
                                      </p:to>
                                    </p:set>
                                    <p:anim calcmode="lin" valueType="num">
                                      <p:cBhvr>
                                        <p:cTn id="37" dur="1000" fill="hold"/>
                                        <p:tgtEl>
                                          <p:spTgt spid="9"/>
                                        </p:tgtEl>
                                        <p:attrNameLst>
                                          <p:attrName>ppt_w</p:attrName>
                                        </p:attrNameLst>
                                      </p:cBhvr>
                                      <p:tavLst>
                                        <p:tav tm="0">
                                          <p:val>
                                            <p:fltVal val="0"/>
                                          </p:val>
                                        </p:tav>
                                        <p:tav tm="100000">
                                          <p:val>
                                            <p:strVal val="#ppt_w"/>
                                          </p:val>
                                        </p:tav>
                                      </p:tavLst>
                                    </p:anim>
                                    <p:anim calcmode="lin" valueType="num">
                                      <p:cBhvr>
                                        <p:cTn id="38" dur="1000" fill="hold"/>
                                        <p:tgtEl>
                                          <p:spTgt spid="9"/>
                                        </p:tgtEl>
                                        <p:attrNameLst>
                                          <p:attrName>ppt_h</p:attrName>
                                        </p:attrNameLst>
                                      </p:cBhvr>
                                      <p:tavLst>
                                        <p:tav tm="0">
                                          <p:val>
                                            <p:fltVal val="0"/>
                                          </p:val>
                                        </p:tav>
                                        <p:tav tm="100000">
                                          <p:val>
                                            <p:strVal val="#ppt_h"/>
                                          </p:val>
                                        </p:tav>
                                      </p:tavLst>
                                    </p:anim>
                                    <p:anim calcmode="lin" valueType="num">
                                      <p:cBhvr>
                                        <p:cTn id="39"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9"/>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grpId="0" nodeType="withEffect">
                                  <p:stCondLst>
                                    <p:cond delay="5550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fltVal val="0"/>
                                          </p:val>
                                        </p:tav>
                                        <p:tav tm="100000">
                                          <p:val>
                                            <p:strVal val="#ppt_w"/>
                                          </p:val>
                                        </p:tav>
                                      </p:tavLst>
                                    </p:anim>
                                    <p:anim calcmode="lin" valueType="num">
                                      <p:cBhvr>
                                        <p:cTn id="44" dur="1000" fill="hold"/>
                                        <p:tgtEl>
                                          <p:spTgt spid="10"/>
                                        </p:tgtEl>
                                        <p:attrNameLst>
                                          <p:attrName>ppt_h</p:attrName>
                                        </p:attrNameLst>
                                      </p:cBhvr>
                                      <p:tavLst>
                                        <p:tav tm="0">
                                          <p:val>
                                            <p:fltVal val="0"/>
                                          </p:val>
                                        </p:tav>
                                        <p:tav tm="100000">
                                          <p:val>
                                            <p:strVal val="#ppt_h"/>
                                          </p:val>
                                        </p:tav>
                                      </p:tavLst>
                                    </p:anim>
                                    <p:anim calcmode="lin" valueType="num">
                                      <p:cBhvr>
                                        <p:cTn id="45"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0"/>
                                        </p:tgtEl>
                                        <p:attrNameLst>
                                          <p:attrName>ppt_y</p:attrName>
                                        </p:attrNameLst>
                                      </p:cBhvr>
                                      <p:tavLst>
                                        <p:tav tm="0" fmla="#ppt_y+(sin(-2*pi*(1-$))*-#ppt_x+cos(-2*pi*(1-$))*(1-#ppt_y))*(1-$)">
                                          <p:val>
                                            <p:fltVal val="0"/>
                                          </p:val>
                                        </p:tav>
                                        <p:tav tm="100000">
                                          <p:val>
                                            <p:fltVal val="1"/>
                                          </p:val>
                                        </p:tav>
                                      </p:tavLst>
                                    </p:anim>
                                  </p:childTnLst>
                                </p:cTn>
                              </p:par>
                              <p:par>
                                <p:cTn id="47" presetID="15" presetClass="entr" presetSubtype="0" fill="hold" grpId="0" nodeType="withEffect">
                                  <p:stCondLst>
                                    <p:cond delay="5800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fltVal val="0"/>
                                          </p:val>
                                        </p:tav>
                                        <p:tav tm="100000">
                                          <p:val>
                                            <p:strVal val="#ppt_w"/>
                                          </p:val>
                                        </p:tav>
                                      </p:tavLst>
                                    </p:anim>
                                    <p:anim calcmode="lin" valueType="num">
                                      <p:cBhvr>
                                        <p:cTn id="50" dur="1000" fill="hold"/>
                                        <p:tgtEl>
                                          <p:spTgt spid="11"/>
                                        </p:tgtEl>
                                        <p:attrNameLst>
                                          <p:attrName>ppt_h</p:attrName>
                                        </p:attrNameLst>
                                      </p:cBhvr>
                                      <p:tavLst>
                                        <p:tav tm="0">
                                          <p:val>
                                            <p:fltVal val="0"/>
                                          </p:val>
                                        </p:tav>
                                        <p:tav tm="100000">
                                          <p:val>
                                            <p:strVal val="#ppt_h"/>
                                          </p:val>
                                        </p:tav>
                                      </p:tavLst>
                                    </p:anim>
                                    <p:anim calcmode="lin" valueType="num">
                                      <p:cBhvr>
                                        <p:cTn id="51"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500" b="1" dirty="0" smtClean="0"/>
              <a:t>A Personal Perspective About Life Identifying as Transgender</a:t>
            </a:r>
            <a:endParaRPr lang="en-US" sz="3500" b="1" dirty="0"/>
          </a:p>
        </p:txBody>
      </p:sp>
      <p:sp>
        <p:nvSpPr>
          <p:cNvPr id="2" name="Content Placeholder 1"/>
          <p:cNvSpPr>
            <a:spLocks noGrp="1"/>
          </p:cNvSpPr>
          <p:nvPr>
            <p:ph idx="1"/>
          </p:nvPr>
        </p:nvSpPr>
        <p:spPr>
          <a:xfrm>
            <a:off x="457200" y="2654300"/>
            <a:ext cx="8229600" cy="2112963"/>
          </a:xfrm>
        </p:spPr>
        <p:txBody>
          <a:bodyPr/>
          <a:lstStyle/>
          <a:p>
            <a:pPr marL="0" lvl="0" indent="0" algn="ctr">
              <a:buNone/>
            </a:pPr>
            <a:r>
              <a:rPr lang="en-US" sz="2100" u="sng" dirty="0">
                <a:solidFill>
                  <a:schemeClr val="bg1">
                    <a:lumMod val="10000"/>
                  </a:schemeClr>
                </a:solidFill>
                <a:hlinkClick r:id="rId3" tooltip="https://www.ted.com/talks/lee_mokobe_a_powerful_poem_about_what_it_feels_like_to_be_transgender#t-237771&#10;Ctrl+Click or tap to follow the link"/>
              </a:rPr>
              <a:t>https://www.ted.com/talks/lee_mokobe_a_powerful_poem_about_what_it_feels_like_to_be_transgender#t-237771</a:t>
            </a:r>
            <a:endParaRPr lang="en-US" sz="2100" u="sng" dirty="0">
              <a:solidFill>
                <a:schemeClr val="bg1">
                  <a:lumMod val="10000"/>
                </a:schemeClr>
              </a:solidFill>
            </a:endParaRPr>
          </a:p>
          <a:p>
            <a:endParaRPr lang="en-US" dirty="0"/>
          </a:p>
        </p:txBody>
      </p:sp>
    </p:spTree>
    <p:extLst>
      <p:ext uri="{BB962C8B-B14F-4D97-AF65-F5344CB8AC3E}">
        <p14:creationId xmlns:p14="http://schemas.microsoft.com/office/powerpoint/2010/main" val="3995869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500" b="1" dirty="0" smtClean="0"/>
              <a:t>Cycle of Socialization</a:t>
            </a:r>
            <a:endParaRPr lang="en-US" sz="3500" b="1" dirty="0"/>
          </a:p>
        </p:txBody>
      </p:sp>
      <p:pic>
        <p:nvPicPr>
          <p:cNvPr id="8" name="Picture 7"/>
          <p:cNvPicPr>
            <a:picLocks noChangeAspect="1"/>
          </p:cNvPicPr>
          <p:nvPr/>
        </p:nvPicPr>
        <p:blipFill>
          <a:blip r:embed="rId3"/>
          <a:stretch>
            <a:fillRect/>
          </a:stretch>
        </p:blipFill>
        <p:spPr>
          <a:xfrm>
            <a:off x="2129617" y="1274720"/>
            <a:ext cx="4884766" cy="5403114"/>
          </a:xfrm>
          <a:prstGeom prst="rect">
            <a:avLst/>
          </a:prstGeom>
        </p:spPr>
      </p:pic>
    </p:spTree>
    <p:extLst>
      <p:ext uri="{BB962C8B-B14F-4D97-AF65-F5344CB8AC3E}">
        <p14:creationId xmlns:p14="http://schemas.microsoft.com/office/powerpoint/2010/main" val="2863461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title"/>
          </p:nvPr>
        </p:nvSpPr>
        <p:spPr>
          <a:prstGeom prst="rect">
            <a:avLst/>
          </a:prstGeom>
        </p:spPr>
        <p:txBody>
          <a:bodyPr/>
          <a:lstStyle>
            <a:lvl1pPr defTabSz="490727">
              <a:defRPr sz="6719"/>
            </a:lvl1pPr>
          </a:lstStyle>
          <a:p>
            <a:pPr lvl="0">
              <a:defRPr sz="1800"/>
            </a:pPr>
            <a:r>
              <a:rPr sz="3500" b="1" dirty="0"/>
              <a:t>D’Augelli’s Transgender Identity Development Theory</a:t>
            </a:r>
          </a:p>
        </p:txBody>
      </p:sp>
      <p:sp>
        <p:nvSpPr>
          <p:cNvPr id="33" name="Shape 33"/>
          <p:cNvSpPr>
            <a:spLocks noGrp="1"/>
          </p:cNvSpPr>
          <p:nvPr>
            <p:ph type="body" idx="1"/>
          </p:nvPr>
        </p:nvSpPr>
        <p:spPr>
          <a:xfrm>
            <a:off x="457200" y="1694000"/>
            <a:ext cx="8229600" cy="3700463"/>
          </a:xfrm>
          <a:prstGeom prst="rect">
            <a:avLst/>
          </a:prstGeom>
        </p:spPr>
        <p:txBody>
          <a:bodyPr/>
          <a:lstStyle/>
          <a:p>
            <a:pPr marL="296902" indent="-296902" defTabSz="390213">
              <a:spcBef>
                <a:spcPts val="24"/>
              </a:spcBef>
              <a:defRPr sz="1800"/>
            </a:pPr>
            <a:r>
              <a:rPr sz="2100" dirty="0"/>
              <a:t>Existing traditionally gendered identity</a:t>
            </a:r>
          </a:p>
          <a:p>
            <a:pPr marL="296902" indent="-296902" defTabSz="390213">
              <a:spcBef>
                <a:spcPts val="24"/>
              </a:spcBef>
              <a:defRPr sz="1800"/>
            </a:pPr>
            <a:r>
              <a:rPr sz="2100" dirty="0"/>
              <a:t>Developing personal transgender identity</a:t>
            </a:r>
          </a:p>
          <a:p>
            <a:pPr marL="296902" indent="-296902" defTabSz="390213">
              <a:spcBef>
                <a:spcPts val="24"/>
              </a:spcBef>
              <a:defRPr sz="1800"/>
            </a:pPr>
            <a:r>
              <a:rPr sz="2100" dirty="0"/>
              <a:t>Developing transgender social identity</a:t>
            </a:r>
          </a:p>
          <a:p>
            <a:pPr marL="296902" indent="-296902" defTabSz="390213">
              <a:spcBef>
                <a:spcPts val="24"/>
              </a:spcBef>
              <a:defRPr sz="1800"/>
            </a:pPr>
            <a:r>
              <a:rPr sz="2100" dirty="0"/>
              <a:t>Becoming transgender offspring</a:t>
            </a:r>
          </a:p>
          <a:p>
            <a:pPr marL="296902" indent="-296902" defTabSz="390213">
              <a:spcBef>
                <a:spcPts val="24"/>
              </a:spcBef>
              <a:defRPr sz="1800"/>
            </a:pPr>
            <a:r>
              <a:rPr sz="2100" dirty="0"/>
              <a:t>Developing transgender intimacy status</a:t>
            </a:r>
          </a:p>
          <a:p>
            <a:pPr marL="296902" indent="-296902" defTabSz="390213">
              <a:spcBef>
                <a:spcPts val="24"/>
              </a:spcBef>
              <a:defRPr sz="1800"/>
            </a:pPr>
            <a:r>
              <a:rPr sz="2100" dirty="0"/>
              <a:t>Entering transgender community (Evans, Forney, &amp; Guidio-DiBrito, 1998)</a:t>
            </a:r>
          </a:p>
        </p:txBody>
      </p:sp>
    </p:spTree>
    <p:extLst>
      <p:ext uri="{BB962C8B-B14F-4D97-AF65-F5344CB8AC3E}">
        <p14:creationId xmlns:p14="http://schemas.microsoft.com/office/powerpoint/2010/main" val="145204558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a:spLocks noGrp="1"/>
          </p:cNvSpPr>
          <p:nvPr>
            <p:ph type="title"/>
          </p:nvPr>
        </p:nvSpPr>
        <p:spPr>
          <a:prstGeom prst="rect">
            <a:avLst/>
          </a:prstGeom>
        </p:spPr>
        <p:txBody>
          <a:bodyPr/>
          <a:lstStyle>
            <a:lvl1pPr defTabSz="385572">
              <a:defRPr sz="5280"/>
            </a:lvl1pPr>
          </a:lstStyle>
          <a:p>
            <a:pPr lvl="0">
              <a:defRPr sz="1800"/>
            </a:pPr>
            <a:r>
              <a:rPr sz="3500" b="1" dirty="0"/>
              <a:t>Diagram of Sex, Gender, &amp; Sexuality (Center for Gender Sanity, 2009)</a:t>
            </a:r>
          </a:p>
        </p:txBody>
      </p:sp>
      <p:pic>
        <p:nvPicPr>
          <p:cNvPr id="36" name="Screen Shot 2016-02-26 at 4.56.36 PM.png"/>
          <p:cNvPicPr/>
          <p:nvPr/>
        </p:nvPicPr>
        <p:blipFill>
          <a:blip r:embed="rId2">
            <a:extLst/>
          </a:blip>
          <a:stretch>
            <a:fillRect/>
          </a:stretch>
        </p:blipFill>
        <p:spPr>
          <a:xfrm>
            <a:off x="1286464" y="1647080"/>
            <a:ext cx="6571073" cy="4939761"/>
          </a:xfrm>
          <a:prstGeom prst="rect">
            <a:avLst/>
          </a:prstGeom>
          <a:ln w="12700">
            <a:miter lim="400000"/>
          </a:ln>
        </p:spPr>
      </p:pic>
    </p:spTree>
    <p:extLst>
      <p:ext uri="{BB962C8B-B14F-4D97-AF65-F5344CB8AC3E}">
        <p14:creationId xmlns:p14="http://schemas.microsoft.com/office/powerpoint/2010/main" val="421318426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500" b="1" dirty="0" smtClean="0"/>
              <a:t>Emotional Stressors</a:t>
            </a:r>
            <a:endParaRPr lang="en-US" sz="3500" b="1" dirty="0"/>
          </a:p>
        </p:txBody>
      </p:sp>
      <p:sp>
        <p:nvSpPr>
          <p:cNvPr id="2" name="Content Placeholder 1"/>
          <p:cNvSpPr>
            <a:spLocks noGrp="1"/>
          </p:cNvSpPr>
          <p:nvPr>
            <p:ph idx="1"/>
          </p:nvPr>
        </p:nvSpPr>
        <p:spPr>
          <a:xfrm>
            <a:off x="457199" y="1744738"/>
            <a:ext cx="8557459" cy="3700463"/>
          </a:xfrm>
        </p:spPr>
        <p:txBody>
          <a:bodyPr>
            <a:noAutofit/>
          </a:bodyPr>
          <a:lstStyle/>
          <a:p>
            <a:r>
              <a:rPr lang="en-US" sz="2100" dirty="0" smtClean="0"/>
              <a:t>Struggle between gender feelings and societal messages</a:t>
            </a:r>
          </a:p>
          <a:p>
            <a:r>
              <a:rPr lang="en-US" sz="2100" dirty="0" smtClean="0"/>
              <a:t>Self doubt</a:t>
            </a:r>
            <a:endParaRPr lang="en-US" sz="2100" dirty="0"/>
          </a:p>
          <a:p>
            <a:r>
              <a:rPr lang="en-US" sz="2100" dirty="0" smtClean="0"/>
              <a:t>Feelings of inadequacy due to homophobia</a:t>
            </a:r>
            <a:endParaRPr lang="en-US" sz="2100" dirty="0"/>
          </a:p>
          <a:p>
            <a:r>
              <a:rPr lang="en-US" sz="2100" dirty="0" smtClean="0"/>
              <a:t>Inability to develop socially due to belief of negative stereotypes</a:t>
            </a:r>
            <a:endParaRPr lang="en-US" sz="2100" dirty="0"/>
          </a:p>
          <a:p>
            <a:r>
              <a:rPr lang="en-US" sz="2100" dirty="0" smtClean="0"/>
              <a:t>Alienation and loneliness</a:t>
            </a:r>
            <a:endParaRPr lang="en-US" sz="2100" dirty="0"/>
          </a:p>
          <a:p>
            <a:r>
              <a:rPr lang="en-US" sz="2100" dirty="0" smtClean="0"/>
              <a:t>Inability to cope with prejudices due to inability to learn from parents</a:t>
            </a:r>
            <a:endParaRPr lang="en-US" sz="2100" dirty="0"/>
          </a:p>
          <a:p>
            <a:r>
              <a:rPr lang="en-US" sz="2100" dirty="0" smtClean="0"/>
              <a:t>Difficulty finding supportive relationships</a:t>
            </a:r>
          </a:p>
        </p:txBody>
      </p:sp>
    </p:spTree>
    <p:extLst>
      <p:ext uri="{BB962C8B-B14F-4D97-AF65-F5344CB8AC3E}">
        <p14:creationId xmlns:p14="http://schemas.microsoft.com/office/powerpoint/2010/main" val="145839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00400 (1)">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00400 (1)</Template>
  <TotalTime>454</TotalTime>
  <Words>1031</Words>
  <Application>Microsoft Office PowerPoint</Application>
  <PresentationFormat>On-screen Show (4:3)</PresentationFormat>
  <Paragraphs>119</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00400 (1)</vt:lpstr>
      <vt:lpstr>Professional Development Series: Transgender Students &amp; Their Collegiate Experiences</vt:lpstr>
      <vt:lpstr>Learning Objectives</vt:lpstr>
      <vt:lpstr>Defining “Transgender”</vt:lpstr>
      <vt:lpstr>Statistics</vt:lpstr>
      <vt:lpstr>A Personal Perspective About Life Identifying as Transgender</vt:lpstr>
      <vt:lpstr>Cycle of Socialization</vt:lpstr>
      <vt:lpstr>D’Augelli’s Transgender Identity Development Theory</vt:lpstr>
      <vt:lpstr>Diagram of Sex, Gender, &amp; Sexuality (Center for Gender Sanity, 2009)</vt:lpstr>
      <vt:lpstr>Emotional Stressors</vt:lpstr>
      <vt:lpstr>Identifying the Problem</vt:lpstr>
      <vt:lpstr>Programming</vt:lpstr>
      <vt:lpstr>On-Campus Facilities</vt:lpstr>
      <vt:lpstr>Counseling &amp; Healthcare Services</vt:lpstr>
      <vt:lpstr>Correct Identification &amp; Other Policies</vt:lpstr>
      <vt:lpstr>Action Plan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Arkansas tech university</dc:title>
  <dc:creator>Jasmine Hattabaugh</dc:creator>
  <cp:lastModifiedBy>Brooke Boyd</cp:lastModifiedBy>
  <cp:revision>56</cp:revision>
  <dcterms:created xsi:type="dcterms:W3CDTF">2016-02-26T01:11:22Z</dcterms:created>
  <dcterms:modified xsi:type="dcterms:W3CDTF">2016-02-29T17:02:23Z</dcterms:modified>
</cp:coreProperties>
</file>